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24"/>
  </p:notesMasterIdLst>
  <p:sldIdLst>
    <p:sldId id="256" r:id="rId3"/>
    <p:sldId id="257" r:id="rId4"/>
    <p:sldId id="366" r:id="rId5"/>
    <p:sldId id="379" r:id="rId6"/>
    <p:sldId id="410" r:id="rId7"/>
    <p:sldId id="404" r:id="rId8"/>
    <p:sldId id="405" r:id="rId9"/>
    <p:sldId id="406" r:id="rId10"/>
    <p:sldId id="411" r:id="rId11"/>
    <p:sldId id="372" r:id="rId12"/>
    <p:sldId id="375" r:id="rId13"/>
    <p:sldId id="407" r:id="rId14"/>
    <p:sldId id="408" r:id="rId15"/>
    <p:sldId id="412" r:id="rId16"/>
    <p:sldId id="409" r:id="rId17"/>
    <p:sldId id="414" r:id="rId18"/>
    <p:sldId id="413" r:id="rId19"/>
    <p:sldId id="415" r:id="rId20"/>
    <p:sldId id="417" r:id="rId21"/>
    <p:sldId id="416" r:id="rId22"/>
    <p:sldId id="418" r:id="rId23"/>
  </p:sldIdLst>
  <p:sldSz cx="9144000" cy="5143500" type="screen16x9"/>
  <p:notesSz cx="9144000" cy="6858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a고딕11" panose="02020600000000000000" pitchFamily="18" charset="-127"/>
      <p:regular r:id="rId27"/>
    </p:embeddedFont>
    <p:embeddedFont>
      <p:font typeface="a고딕13" panose="02020600000000000000" pitchFamily="18" charset="-127"/>
      <p:regular r:id="rId28"/>
    </p:embeddedFont>
    <p:embeddedFont>
      <p:font typeface="a고딕18" panose="02020600000000000000" pitchFamily="18" charset="-127"/>
      <p:regular r:id="rId29"/>
    </p:embeddedFont>
    <p:embeddedFont>
      <p:font typeface="a고딕15" panose="02020600000000000000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1"/>
    <a:srgbClr val="6286A6"/>
    <a:srgbClr val="3B5A7D"/>
    <a:srgbClr val="448E85"/>
    <a:srgbClr val="F2F2F2"/>
    <a:srgbClr val="FF9966"/>
    <a:srgbClr val="427198"/>
    <a:srgbClr val="5E7C94"/>
    <a:srgbClr val="68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2" autoAdjust="0"/>
    <p:restoredTop sz="80161" autoAdjust="0"/>
  </p:normalViewPr>
  <p:slideViewPr>
    <p:cSldViewPr>
      <p:cViewPr varScale="1">
        <p:scale>
          <a:sx n="121" d="100"/>
          <a:sy n="121" d="100"/>
        </p:scale>
        <p:origin x="786" y="108"/>
      </p:cViewPr>
      <p:guideLst>
        <p:guide orient="horz" pos="1575"/>
        <p:guide pos="31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ABD-13BD-444F-8D0D-D017224E7344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66332-6F7D-48AC-9D8D-AF832F4C6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0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57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53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24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71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81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76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631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67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96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08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4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31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301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8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23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459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887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91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C52E-A1EA-4317-B076-0E10104B17CF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F4B-A526-48F0-BF55-A5742211C5CF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084-E9E4-4A2D-9ACD-C33EB2455E6C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7B0A-B13B-4892-AEA2-DE554B117F1F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CE78-4D36-41B8-A468-4D6E0979B915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271-0CBB-4334-B28B-A507A766BDE2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7915-72FE-4692-99D5-50EAF352E6AC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E1E4-9B5E-40AC-9A43-282A67760E59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6F72-98E5-42BF-957F-7E19F061CD8B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2DB1-AB5A-423E-9935-B73247B665F8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D9C7-4778-4ABE-A168-FE1EDA296EB0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1838-DF3F-458E-AD96-A332CF1CE817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192504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파이썬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스터디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C0984A1-BC4F-40C1-846F-88144210DBBB}"/>
              </a:ext>
            </a:extLst>
          </p:cNvPr>
          <p:cNvSpPr txBox="1"/>
          <p:nvPr/>
        </p:nvSpPr>
        <p:spPr>
          <a:xfrm>
            <a:off x="2006588" y="2626002"/>
            <a:ext cx="51308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주차</a:t>
            </a:r>
            <a:endParaRPr lang="ko-KR" altLang="en-US" sz="14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2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반복문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while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while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반복할 문장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87E0FB7-C863-4324-A21E-8F3144F21D9D}"/>
              </a:ext>
            </a:extLst>
          </p:cNvPr>
          <p:cNvSpPr txBox="1"/>
          <p:nvPr/>
        </p:nvSpPr>
        <p:spPr>
          <a:xfrm>
            <a:off x="5292080" y="1196510"/>
            <a:ext cx="3570208" cy="175432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조건이 참일 경우 들여쓰기 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부분 반복해서 실행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조건이 거짓이 되는 경우</a:t>
            </a:r>
            <a:r>
              <a:rPr lang="en-US" altLang="ko-KR" dirty="0"/>
              <a:t> </a:t>
            </a:r>
            <a:r>
              <a:rPr lang="ko-KR" altLang="en-US" dirty="0" smtClean="0"/>
              <a:t>종료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71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for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312257" y="1068224"/>
            <a:ext cx="4824536" cy="11713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rgbClr val="92D050"/>
                </a:solidFill>
              </a:rPr>
              <a:t>in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시작값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끝값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+ 1, </a:t>
            </a:r>
            <a:r>
              <a:rPr lang="ko-KR" altLang="en-US" dirty="0" err="1" smtClean="0">
                <a:solidFill>
                  <a:schemeClr val="tx1"/>
                </a:solidFill>
              </a:rPr>
              <a:t>증감식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반복할 문장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3011909" y="2559439"/>
            <a:ext cx="6024587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변수가 </a:t>
            </a:r>
            <a:r>
              <a:rPr lang="en-US" altLang="ko-KR" dirty="0" smtClean="0"/>
              <a:t>range </a:t>
            </a:r>
            <a:r>
              <a:rPr lang="ko-KR" altLang="en-US" dirty="0" smtClean="0"/>
              <a:t>범위 내에서 값이 증가하면서 </a:t>
            </a:r>
            <a:r>
              <a:rPr lang="ko-KR" altLang="en-US" dirty="0" err="1" smtClean="0"/>
              <a:t>끝값까지</a:t>
            </a:r>
            <a:r>
              <a:rPr lang="ko-KR" altLang="en-US" dirty="0" smtClean="0"/>
              <a:t> 변수가 갔다면 종료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종료조건은 </a:t>
            </a:r>
            <a:r>
              <a:rPr lang="ko-KR" altLang="en-US" dirty="0" err="1" smtClean="0"/>
              <a:t>끝값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+ 1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증감식에는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변수값을</a:t>
            </a:r>
            <a:r>
              <a:rPr lang="ko-KR" altLang="en-US" dirty="0" smtClean="0"/>
              <a:t> 얼마나 증가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감소시킬지 결정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만약 증감식이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라면 종료조건은 </a:t>
            </a:r>
            <a:r>
              <a:rPr lang="ko-KR" altLang="en-US" dirty="0" err="1" smtClean="0"/>
              <a:t>끝값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1</a:t>
            </a:r>
          </a:p>
        </p:txBody>
      </p:sp>
    </p:spTree>
    <p:extLst>
      <p:ext uri="{BB962C8B-B14F-4D97-AF65-F5344CB8AC3E}">
        <p14:creationId xmlns:p14="http://schemas.microsoft.com/office/powerpoint/2010/main" val="222921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중첩 </a:t>
            </a:r>
            <a:r>
              <a:rPr lang="ko-KR" altLang="en-US" sz="24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in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(1, 11):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</a:rPr>
              <a:t> j </a:t>
            </a:r>
            <a:r>
              <a:rPr lang="en-US" altLang="ko-KR" dirty="0" smtClean="0">
                <a:solidFill>
                  <a:srgbClr val="92D050"/>
                </a:solidFill>
              </a:rPr>
              <a:t>in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(1, 11):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ko-KR" altLang="en-US" dirty="0" smtClean="0">
                <a:solidFill>
                  <a:schemeClr val="tx1"/>
                </a:solidFill>
              </a:rPr>
              <a:t>반복할 문장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반복할 문장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065474" y="1098109"/>
            <a:ext cx="5674891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반복문</a:t>
            </a:r>
            <a:r>
              <a:rPr lang="ko-KR" altLang="en-US" dirty="0" smtClean="0"/>
              <a:t> 안에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넣어서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이중으로 반복되게 만들 수 있음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옆의 </a:t>
            </a:r>
            <a:r>
              <a:rPr lang="ko-KR" altLang="en-US" dirty="0" err="1" smtClean="0"/>
              <a:t>반복문은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1~10, j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1~10</a:t>
            </a:r>
            <a:br>
              <a:rPr lang="en-US" altLang="ko-KR" dirty="0" smtClean="0"/>
            </a:br>
            <a:r>
              <a:rPr lang="ko-KR" altLang="en-US" dirty="0" err="1" smtClean="0"/>
              <a:t>인것이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 반복되는 중첩 </a:t>
            </a:r>
            <a:r>
              <a:rPr lang="ko-KR" altLang="en-US" dirty="0" err="1" smtClean="0"/>
              <a:t>반복문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46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구구단 출력 예제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40" y="1196510"/>
            <a:ext cx="2366140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in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(1,10):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</a:rPr>
              <a:t> j </a:t>
            </a:r>
            <a:r>
              <a:rPr lang="en-US" altLang="ko-KR" dirty="0" smtClean="0">
                <a:solidFill>
                  <a:srgbClr val="92D050"/>
                </a:solidFill>
              </a:rPr>
              <a:t>in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(1,10):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print(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, j, </a:t>
            </a:r>
            <a:r>
              <a:rPr lang="en-US" altLang="ko-KR" dirty="0" err="1" smtClean="0">
                <a:solidFill>
                  <a:schemeClr val="tx1"/>
                </a:solidFill>
              </a:rPr>
              <a:t>sep</a:t>
            </a:r>
            <a:r>
              <a:rPr lang="en-US" altLang="ko-KR" dirty="0" smtClean="0">
                <a:solidFill>
                  <a:schemeClr val="tx1"/>
                </a:solidFill>
              </a:rPr>
              <a:t> = </a:t>
            </a:r>
            <a:r>
              <a:rPr lang="en-US" altLang="ko-KR" dirty="0" smtClean="0">
                <a:solidFill>
                  <a:srgbClr val="92D050"/>
                </a:solidFill>
              </a:rPr>
              <a:t>‘*’</a:t>
            </a:r>
            <a:r>
              <a:rPr lang="en-US" altLang="ko-KR" dirty="0" smtClean="0">
                <a:solidFill>
                  <a:schemeClr val="tx1"/>
                </a:solidFill>
              </a:rPr>
              <a:t>, end = </a:t>
            </a:r>
            <a:r>
              <a:rPr lang="en-US" altLang="ko-KR" dirty="0" smtClean="0">
                <a:solidFill>
                  <a:srgbClr val="92D050"/>
                </a:solidFill>
              </a:rPr>
              <a:t>‘=‘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print(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*j)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print(</a:t>
            </a:r>
            <a:r>
              <a:rPr lang="en-US" altLang="ko-KR" dirty="0" smtClean="0">
                <a:solidFill>
                  <a:srgbClr val="92D050"/>
                </a:solidFill>
              </a:rPr>
              <a:t>‘’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033223" y="1143407"/>
            <a:ext cx="5674891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상태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j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만나서</a:t>
            </a:r>
            <a:r>
              <a:rPr lang="en-US" altLang="ko-KR" dirty="0"/>
              <a:t> </a:t>
            </a:r>
            <a:r>
              <a:rPr lang="en-US" altLang="ko-KR" dirty="0" smtClean="0"/>
              <a:t>j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print</a:t>
            </a:r>
            <a:r>
              <a:rPr lang="ko-KR" altLang="en-US" dirty="0" smtClean="0"/>
              <a:t>문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j </a:t>
            </a:r>
            <a:r>
              <a:rPr lang="ko-KR" altLang="en-US" dirty="0" err="1" smtClean="0"/>
              <a:t>반복문이</a:t>
            </a:r>
            <a:r>
              <a:rPr lang="ko-KR" altLang="en-US" dirty="0" smtClean="0"/>
              <a:t> 끝나면 줄을 바꿔서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출력 후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증가</a:t>
            </a:r>
            <a:r>
              <a:rPr lang="en-US" altLang="ko-KR" dirty="0" smtClean="0"/>
              <a:t>: 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다시</a:t>
            </a:r>
            <a:r>
              <a:rPr lang="en-US" altLang="ko-KR" dirty="0"/>
              <a:t> </a:t>
            </a:r>
            <a:r>
              <a:rPr lang="en-US" altLang="ko-KR" dirty="0" smtClean="0"/>
              <a:t>j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만나서 </a:t>
            </a:r>
            <a:r>
              <a:rPr lang="en-US" altLang="ko-KR" dirty="0" smtClean="0"/>
              <a:t>j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 print</a:t>
            </a:r>
            <a:r>
              <a:rPr lang="ko-KR" altLang="en-US" dirty="0" smtClean="0"/>
              <a:t>문 실행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...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20060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제어문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06075" y="1057199"/>
            <a:ext cx="2398393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while True</a:t>
            </a:r>
            <a:r>
              <a:rPr lang="ko-KR" altLang="en-US" dirty="0" smtClean="0">
                <a:solidFill>
                  <a:srgbClr val="92D050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반복할 문장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4704468" y="314599"/>
            <a:ext cx="4262705" cy="424731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무한 </a:t>
            </a:r>
            <a:r>
              <a:rPr lang="ko-KR" altLang="en-US" dirty="0" err="1" smtClean="0"/>
              <a:t>반복문은</a:t>
            </a:r>
            <a:r>
              <a:rPr lang="ko-KR" altLang="en-US" dirty="0" smtClean="0"/>
              <a:t> 조건에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넣어서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무한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하면 </a:t>
            </a:r>
            <a:r>
              <a:rPr lang="ko-KR" altLang="en-US" dirty="0" err="1" smtClean="0"/>
              <a:t>끝나지않아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무한 루프에 걸릴 수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break</a:t>
            </a:r>
            <a:r>
              <a:rPr lang="ko-KR" altLang="en-US" dirty="0" smtClean="0"/>
              <a:t>를 활용하여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탈출가능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 </a:t>
            </a:r>
            <a:r>
              <a:rPr lang="ko-KR" altLang="en-US" dirty="0" err="1" smtClean="0"/>
              <a:t>반복문에서도</a:t>
            </a:r>
            <a:r>
              <a:rPr lang="ko-KR" altLang="en-US" dirty="0" smtClean="0"/>
              <a:t> 조건을 만족하면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탈출하고 싶을 때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928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제어문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 = 0</a:t>
            </a:r>
          </a:p>
          <a:p>
            <a:r>
              <a:rPr lang="en-US" altLang="ko-KR" dirty="0" smtClean="0">
                <a:solidFill>
                  <a:srgbClr val="92D050"/>
                </a:solidFill>
              </a:rPr>
              <a:t>while True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print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&gt;10: </a:t>
            </a:r>
            <a:r>
              <a:rPr lang="en-US" altLang="ko-KR" dirty="0" smtClean="0">
                <a:solidFill>
                  <a:srgbClr val="92D050"/>
                </a:solidFill>
              </a:rPr>
              <a:t>break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 = i+1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076056" y="1213577"/>
            <a:ext cx="4031873" cy="30008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반복문을</a:t>
            </a:r>
            <a:r>
              <a:rPr lang="ko-KR" altLang="en-US" dirty="0" smtClean="0"/>
              <a:t> 돌면서 한번 </a:t>
            </a:r>
            <a:r>
              <a:rPr lang="ko-KR" altLang="en-US" dirty="0" err="1" smtClean="0"/>
              <a:t>지날때</a:t>
            </a:r>
            <a:r>
              <a:rPr lang="ko-KR" altLang="en-US" dirty="0" smtClean="0"/>
              <a:t> 마다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i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이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초과면 종료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break </a:t>
            </a:r>
            <a:r>
              <a:rPr lang="ko-KR" altLang="en-US" dirty="0" smtClean="0"/>
              <a:t>문은 가장 가까운 </a:t>
            </a:r>
            <a:r>
              <a:rPr lang="ko-KR" altLang="en-US" dirty="0" err="1" smtClean="0"/>
              <a:t>반복문을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탈출함 </a:t>
            </a:r>
            <a:r>
              <a:rPr lang="en-US" altLang="ko-KR" dirty="0" smtClean="0"/>
              <a:t>(if</a:t>
            </a:r>
            <a:r>
              <a:rPr lang="ko-KR" altLang="en-US" dirty="0" smtClean="0"/>
              <a:t>문과 혼동 주의</a:t>
            </a:r>
            <a:r>
              <a:rPr lang="en-US" altLang="ko-KR" dirty="0" smtClean="0"/>
              <a:t>!!)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2461639" y="2946201"/>
            <a:ext cx="2398393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while True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rgbClr val="92D050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 while True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rgbClr val="92D050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   break</a:t>
            </a:r>
          </a:p>
        </p:txBody>
      </p:sp>
    </p:spTree>
    <p:extLst>
      <p:ext uri="{BB962C8B-B14F-4D97-AF65-F5344CB8AC3E}">
        <p14:creationId xmlns:p14="http://schemas.microsoft.com/office/powerpoint/2010/main" val="412632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제어문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2815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92D050"/>
                </a:solidFill>
              </a:rPr>
              <a:t>while True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n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(input())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if</a:t>
            </a:r>
            <a:r>
              <a:rPr lang="en-US" altLang="ko-KR" dirty="0">
                <a:solidFill>
                  <a:schemeClr val="tx1"/>
                </a:solidFill>
              </a:rPr>
              <a:t> n&gt;10: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</a:t>
            </a:r>
            <a:r>
              <a:rPr lang="en-US" altLang="ko-KR" dirty="0">
                <a:solidFill>
                  <a:srgbClr val="92D050"/>
                </a:solidFill>
              </a:rPr>
              <a:t>continue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print(n)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if</a:t>
            </a:r>
            <a:r>
              <a:rPr lang="en-US" altLang="ko-KR" dirty="0">
                <a:solidFill>
                  <a:schemeClr val="tx1"/>
                </a:solidFill>
              </a:rPr>
              <a:t> n==0: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</a:t>
            </a:r>
            <a:r>
              <a:rPr lang="en-US" altLang="ko-KR" dirty="0" smtClean="0">
                <a:solidFill>
                  <a:srgbClr val="92D050"/>
                </a:solidFill>
              </a:rPr>
              <a:t>break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>
                <a:solidFill>
                  <a:srgbClr val="92D050"/>
                </a:solidFill>
              </a:rPr>
              <a:t>"BREAK"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4871071" y="1196510"/>
            <a:ext cx="4180953" cy="34163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continue </a:t>
            </a:r>
            <a:r>
              <a:rPr lang="ko-KR" altLang="en-US" dirty="0" smtClean="0"/>
              <a:t>문은 아래의 문장을 모두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무시하고 반복문의 처음으로 돌아감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옆의 코드에서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초과 값이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들어가면 아래의 모든 코드를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무시하고</a:t>
            </a:r>
            <a:r>
              <a:rPr lang="en-US" altLang="ko-KR" dirty="0"/>
              <a:t> </a:t>
            </a:r>
            <a:r>
              <a:rPr lang="ko-KR" altLang="en-US" dirty="0" smtClean="0"/>
              <a:t>반복문의 처음으로 돌아감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입력되면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탈출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65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별을 출력하는 예제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19" y="1164050"/>
            <a:ext cx="3055010" cy="281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693358" y="1433175"/>
            <a:ext cx="3512500" cy="182357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i</a:t>
            </a:r>
            <a:r>
              <a:rPr lang="ko-KR" altLang="en-US" sz="1500" dirty="0" smtClean="0"/>
              <a:t>는 </a:t>
            </a:r>
            <a:r>
              <a:rPr lang="en-US" altLang="ko-KR" sz="1500" dirty="0" smtClean="0"/>
              <a:t>1</a:t>
            </a:r>
            <a:r>
              <a:rPr lang="ko-KR" altLang="en-US" sz="1500" dirty="0" err="1" smtClean="0"/>
              <a:t>일때</a:t>
            </a:r>
            <a:r>
              <a:rPr lang="ko-KR" altLang="en-US" sz="1500" dirty="0" smtClean="0"/>
              <a:t> 별의 개수</a:t>
            </a:r>
            <a:r>
              <a:rPr lang="en-US" altLang="ko-KR" sz="1500" dirty="0" smtClean="0"/>
              <a:t>: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i</a:t>
            </a:r>
            <a:r>
              <a:rPr lang="ko-KR" altLang="en-US" sz="1500" dirty="0" smtClean="0"/>
              <a:t>는 </a:t>
            </a:r>
            <a:r>
              <a:rPr lang="en-US" altLang="ko-KR" sz="1500" dirty="0" smtClean="0"/>
              <a:t>2</a:t>
            </a:r>
            <a:r>
              <a:rPr lang="ko-KR" altLang="en-US" sz="1500" dirty="0" err="1" smtClean="0"/>
              <a:t>일때</a:t>
            </a:r>
            <a:r>
              <a:rPr lang="ko-KR" altLang="en-US" sz="1500" dirty="0" smtClean="0"/>
              <a:t> 별의 개수</a:t>
            </a:r>
            <a:r>
              <a:rPr lang="en-US" altLang="ko-KR" sz="1500" dirty="0" smtClean="0"/>
              <a:t>: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i</a:t>
            </a:r>
            <a:r>
              <a:rPr lang="ko-KR" altLang="en-US" sz="1500" dirty="0" smtClean="0"/>
              <a:t>는 </a:t>
            </a:r>
            <a:r>
              <a:rPr lang="en-US" altLang="ko-KR" sz="1500" dirty="0" smtClean="0"/>
              <a:t>n</a:t>
            </a:r>
            <a:r>
              <a:rPr lang="ko-KR" altLang="en-US" sz="1500" dirty="0" err="1" smtClean="0"/>
              <a:t>일때</a:t>
            </a:r>
            <a:r>
              <a:rPr lang="ko-KR" altLang="en-US" sz="1500" dirty="0" smtClean="0"/>
              <a:t> 별의 개수</a:t>
            </a:r>
            <a:r>
              <a:rPr lang="en-US" altLang="ko-KR" sz="1500" dirty="0" smtClean="0"/>
              <a:t>: 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따라서 </a:t>
            </a:r>
            <a:r>
              <a:rPr lang="en-US" altLang="ko-KR" sz="1500" dirty="0" smtClean="0"/>
              <a:t>j</a:t>
            </a:r>
            <a:r>
              <a:rPr lang="ko-KR" altLang="en-US" sz="1500" dirty="0" smtClean="0"/>
              <a:t>가 </a:t>
            </a:r>
            <a:r>
              <a:rPr lang="en-US" altLang="ko-KR" sz="1500" dirty="0" smtClean="0"/>
              <a:t>1</a:t>
            </a:r>
            <a:r>
              <a:rPr lang="ko-KR" altLang="en-US" sz="1500" dirty="0" smtClean="0"/>
              <a:t>부터 </a:t>
            </a:r>
            <a:r>
              <a:rPr lang="en-US" altLang="ko-KR" sz="1500" dirty="0" err="1" smtClean="0"/>
              <a:t>i</a:t>
            </a:r>
            <a:r>
              <a:rPr lang="ko-KR" altLang="en-US" sz="1500" dirty="0" smtClean="0"/>
              <a:t>까지 반복하면 됨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1177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별을 출력하는 예제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39952" y="1306622"/>
            <a:ext cx="2660200" cy="2815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n = </a:t>
            </a:r>
            <a:r>
              <a:rPr lang="en-US" altLang="ko-KR" dirty="0" err="1" smtClean="0">
                <a:solidFill>
                  <a:srgbClr val="002060"/>
                </a:solidFill>
              </a:rPr>
              <a:t>int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rgbClr val="002060"/>
                </a:solidFill>
              </a:rPr>
              <a:t>input</a:t>
            </a:r>
            <a:r>
              <a:rPr lang="en-US" altLang="ko-KR" dirty="0" smtClean="0">
                <a:solidFill>
                  <a:schemeClr val="tx1"/>
                </a:solidFill>
              </a:rPr>
              <a:t>())</a:t>
            </a:r>
          </a:p>
          <a:p>
            <a:endParaRPr lang="en-US" altLang="ko-KR" dirty="0">
              <a:solidFill>
                <a:srgbClr val="92D050"/>
              </a:solidFill>
            </a:endParaRPr>
          </a:p>
          <a:p>
            <a:r>
              <a:rPr lang="en-US" altLang="ko-KR" dirty="0" smtClean="0">
                <a:solidFill>
                  <a:srgbClr val="92D050"/>
                </a:solidFill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in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(1, n+1):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</a:rPr>
              <a:t> j </a:t>
            </a:r>
            <a:r>
              <a:rPr lang="en-US" altLang="ko-KR" dirty="0" smtClean="0">
                <a:solidFill>
                  <a:srgbClr val="92D050"/>
                </a:solidFill>
              </a:rPr>
              <a:t>in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(1, i+1):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print(</a:t>
            </a:r>
            <a:r>
              <a:rPr lang="en-US" altLang="ko-KR" dirty="0" smtClean="0">
                <a:solidFill>
                  <a:srgbClr val="92D050"/>
                </a:solidFill>
              </a:rPr>
              <a:t>‘*’</a:t>
            </a:r>
            <a:r>
              <a:rPr lang="en-US" altLang="ko-KR" dirty="0" smtClean="0">
                <a:solidFill>
                  <a:schemeClr val="tx1"/>
                </a:solidFill>
              </a:rPr>
              <a:t>, end = </a:t>
            </a:r>
            <a:r>
              <a:rPr lang="en-US" altLang="ko-KR" dirty="0" smtClean="0">
                <a:solidFill>
                  <a:srgbClr val="92D050"/>
                </a:solidFill>
              </a:rPr>
              <a:t>‘’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print(</a:t>
            </a:r>
            <a:r>
              <a:rPr lang="en-US" altLang="ko-KR" dirty="0" smtClean="0">
                <a:solidFill>
                  <a:srgbClr val="92D050"/>
                </a:solidFill>
              </a:rPr>
              <a:t>‘’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7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2E2B4108-F444-4BBE-9CD1-2053106A03E1}"/>
              </a:ext>
            </a:extLst>
          </p:cNvPr>
          <p:cNvGrpSpPr/>
          <p:nvPr/>
        </p:nvGrpSpPr>
        <p:grpSpPr>
          <a:xfrm>
            <a:off x="-2" y="-9331"/>
            <a:ext cx="9252522" cy="5162162"/>
            <a:chOff x="-2" y="-9331"/>
            <a:chExt cx="9252522" cy="5162162"/>
          </a:xfrm>
        </p:grpSpPr>
        <p:pic>
          <p:nvPicPr>
            <p:cNvPr id="2" name="그림 1" descr="실외, 옅은, 바닥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77DEE0C8-41E1-41BA-9F8D-3BF73D535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186"/>
            <a:stretch/>
          </p:blipFill>
          <p:spPr>
            <a:xfrm>
              <a:off x="0" y="-9331"/>
              <a:ext cx="9252520" cy="516216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F74A9849-6142-4D64-AE02-3C8EDBEF5012}"/>
                </a:ext>
              </a:extLst>
            </p:cNvPr>
            <p:cNvSpPr/>
            <p:nvPr/>
          </p:nvSpPr>
          <p:spPr>
            <a:xfrm>
              <a:off x="-2" y="581138"/>
              <a:ext cx="9144000" cy="398122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C2B8079-4AA9-494D-B3FC-E7DB9EFFDD38}"/>
              </a:ext>
            </a:extLst>
          </p:cNvPr>
          <p:cNvSpPr/>
          <p:nvPr/>
        </p:nvSpPr>
        <p:spPr>
          <a:xfrm>
            <a:off x="1187624" y="905065"/>
            <a:ext cx="561214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index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CDBA995-BA08-4379-9D98-9CC7964FE9AD}"/>
              </a:ext>
            </a:extLst>
          </p:cNvPr>
          <p:cNvSpPr/>
          <p:nvPr/>
        </p:nvSpPr>
        <p:spPr>
          <a:xfrm>
            <a:off x="1493912" y="1779606"/>
            <a:ext cx="2664297" cy="11541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조건문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if-else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7CA0D80-CB76-4530-8F61-8002EF105DF7}"/>
              </a:ext>
            </a:extLst>
          </p:cNvPr>
          <p:cNvSpPr/>
          <p:nvPr/>
        </p:nvSpPr>
        <p:spPr>
          <a:xfrm>
            <a:off x="5652120" y="1868210"/>
            <a:ext cx="2664297" cy="1231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2.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반복문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xmlns="" id="{76EC3FBB-4BE8-465A-889F-F3B2CD68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별을 출력하는 예제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78" y="1206394"/>
            <a:ext cx="2703405" cy="27307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335764" y="1146875"/>
            <a:ext cx="3488455" cy="286232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이 문제는 공백도 </a:t>
            </a:r>
            <a:r>
              <a:rPr lang="ko-KR" altLang="en-US" sz="1500" dirty="0" err="1" smtClean="0"/>
              <a:t>출력해야함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 smtClean="0"/>
              <a:t>-&gt; </a:t>
            </a:r>
            <a:r>
              <a:rPr lang="ko-KR" altLang="en-US" sz="1500" dirty="0" smtClean="0"/>
              <a:t>공백에 대한 </a:t>
            </a:r>
            <a:r>
              <a:rPr lang="ko-KR" altLang="en-US" sz="1500" dirty="0" err="1" smtClean="0"/>
              <a:t>반복문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별에 대한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 </a:t>
            </a:r>
            <a:r>
              <a:rPr lang="ko-KR" altLang="en-US" sz="1500" dirty="0" err="1" smtClean="0"/>
              <a:t>반복문</a:t>
            </a:r>
            <a:r>
              <a:rPr lang="ko-KR" altLang="en-US" sz="1500" dirty="0" smtClean="0"/>
              <a:t> 필요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i</a:t>
            </a:r>
            <a:r>
              <a:rPr lang="ko-KR" altLang="en-US" sz="1500" dirty="0" smtClean="0"/>
              <a:t>는 </a:t>
            </a:r>
            <a:r>
              <a:rPr lang="en-US" altLang="ko-KR" sz="1500" dirty="0" smtClean="0"/>
              <a:t>n</a:t>
            </a:r>
            <a:r>
              <a:rPr lang="ko-KR" altLang="en-US" sz="1500" dirty="0" smtClean="0"/>
              <a:t>부터 </a:t>
            </a:r>
            <a:r>
              <a:rPr lang="en-US" altLang="ko-KR" sz="1500" dirty="0" smtClean="0"/>
              <a:t>0</a:t>
            </a:r>
            <a:r>
              <a:rPr lang="ko-KR" altLang="en-US" sz="1500" dirty="0" smtClean="0"/>
              <a:t>까지 </a:t>
            </a:r>
            <a:r>
              <a:rPr lang="en-US" altLang="ko-KR" sz="1500" dirty="0" smtClean="0"/>
              <a:t>1</a:t>
            </a:r>
            <a:r>
              <a:rPr lang="ko-KR" altLang="en-US" sz="1500" dirty="0" smtClean="0"/>
              <a:t>씩 줄여가며 실행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i</a:t>
            </a:r>
            <a:r>
              <a:rPr lang="ko-KR" altLang="en-US" sz="1500" dirty="0" smtClean="0"/>
              <a:t>는 </a:t>
            </a:r>
            <a:r>
              <a:rPr lang="en-US" altLang="ko-KR" sz="1500" dirty="0" smtClean="0"/>
              <a:t>1</a:t>
            </a:r>
            <a:r>
              <a:rPr lang="ko-KR" altLang="en-US" sz="1500" dirty="0" err="1" smtClean="0"/>
              <a:t>일때</a:t>
            </a:r>
            <a:r>
              <a:rPr lang="ko-KR" altLang="en-US" sz="1500" dirty="0" smtClean="0"/>
              <a:t> 공백 </a:t>
            </a:r>
            <a:r>
              <a:rPr lang="en-US" altLang="ko-KR" sz="1500" dirty="0" smtClean="0"/>
              <a:t>0</a:t>
            </a:r>
            <a:r>
              <a:rPr lang="ko-KR" altLang="en-US" sz="1500" dirty="0" smtClean="0"/>
              <a:t>개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별 </a:t>
            </a:r>
            <a:r>
              <a:rPr lang="en-US" altLang="ko-KR" sz="1500" dirty="0" smtClean="0"/>
              <a:t>9</a:t>
            </a:r>
            <a:r>
              <a:rPr lang="ko-KR" altLang="en-US" sz="1500" dirty="0" smtClean="0"/>
              <a:t>개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i</a:t>
            </a:r>
            <a:r>
              <a:rPr lang="ko-KR" altLang="en-US" sz="1500" dirty="0" smtClean="0"/>
              <a:t>는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2</a:t>
            </a:r>
            <a:r>
              <a:rPr lang="ko-KR" altLang="en-US" sz="1500" dirty="0" err="1" smtClean="0"/>
              <a:t>일때</a:t>
            </a:r>
            <a:r>
              <a:rPr lang="ko-KR" altLang="en-US" sz="1500" dirty="0" smtClean="0"/>
              <a:t> 공백 </a:t>
            </a:r>
            <a:r>
              <a:rPr lang="en-US" altLang="ko-KR" sz="1500" dirty="0" smtClean="0"/>
              <a:t>1</a:t>
            </a:r>
            <a:r>
              <a:rPr lang="ko-KR" altLang="en-US" sz="1500" dirty="0" smtClean="0"/>
              <a:t>개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별 </a:t>
            </a:r>
            <a:r>
              <a:rPr lang="en-US" altLang="ko-KR" sz="1500" dirty="0" smtClean="0"/>
              <a:t>7</a:t>
            </a:r>
            <a:r>
              <a:rPr lang="ko-KR" altLang="en-US" sz="1500" dirty="0" smtClean="0"/>
              <a:t>개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i</a:t>
            </a:r>
            <a:r>
              <a:rPr lang="ko-KR" altLang="en-US" sz="1500" dirty="0" smtClean="0"/>
              <a:t>는 </a:t>
            </a:r>
            <a:r>
              <a:rPr lang="en-US" altLang="ko-KR" sz="1500" dirty="0" smtClean="0"/>
              <a:t>n</a:t>
            </a:r>
            <a:r>
              <a:rPr lang="ko-KR" altLang="en-US" sz="1500" dirty="0" err="1" smtClean="0"/>
              <a:t>일때</a:t>
            </a:r>
            <a:r>
              <a:rPr lang="ko-KR" altLang="en-US" sz="1500" dirty="0" smtClean="0"/>
              <a:t> 공백 </a:t>
            </a:r>
            <a:r>
              <a:rPr lang="en-US" altLang="ko-KR" sz="1500" dirty="0" smtClean="0"/>
              <a:t>n-</a:t>
            </a:r>
            <a:r>
              <a:rPr lang="en-US" altLang="ko-KR" sz="1500" dirty="0" err="1" smtClean="0"/>
              <a:t>i</a:t>
            </a:r>
            <a:r>
              <a:rPr lang="ko-KR" altLang="en-US" sz="1500" dirty="0" smtClean="0"/>
              <a:t>개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별 </a:t>
            </a:r>
            <a:r>
              <a:rPr lang="en-US" altLang="ko-KR" sz="1500" dirty="0" err="1" smtClean="0"/>
              <a:t>i</a:t>
            </a:r>
            <a:r>
              <a:rPr lang="en-US" altLang="ko-KR" sz="1500" dirty="0" smtClean="0"/>
              <a:t>*2-1</a:t>
            </a:r>
            <a:r>
              <a:rPr lang="ko-KR" altLang="en-US" sz="1500" dirty="0" smtClean="0"/>
              <a:t>개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536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제어문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별을 출력하는 예제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79912" y="1203598"/>
            <a:ext cx="3286336" cy="2815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n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rgbClr val="002060"/>
                </a:solidFill>
              </a:rPr>
              <a:t>input</a:t>
            </a:r>
            <a:r>
              <a:rPr lang="en-US" altLang="ko-KR" dirty="0">
                <a:solidFill>
                  <a:schemeClr val="tx1"/>
                </a:solidFill>
              </a:rPr>
              <a:t>())</a:t>
            </a:r>
          </a:p>
          <a:p>
            <a:endParaRPr lang="en-US" altLang="ko-KR" dirty="0">
              <a:solidFill>
                <a:srgbClr val="92D050"/>
              </a:solidFill>
            </a:endParaRPr>
          </a:p>
          <a:p>
            <a:r>
              <a:rPr lang="en-US" altLang="ko-KR" dirty="0">
                <a:solidFill>
                  <a:srgbClr val="92D050"/>
                </a:solidFill>
              </a:rPr>
              <a:t>for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in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(n, 0, -1):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rgbClr val="92D050"/>
                </a:solidFill>
              </a:rPr>
              <a:t>for</a:t>
            </a:r>
            <a:r>
              <a:rPr lang="en-US" altLang="ko-KR" dirty="0">
                <a:solidFill>
                  <a:schemeClr val="tx1"/>
                </a:solidFill>
              </a:rPr>
              <a:t> j </a:t>
            </a:r>
            <a:r>
              <a:rPr lang="en-US" altLang="ko-KR" dirty="0">
                <a:solidFill>
                  <a:srgbClr val="92D050"/>
                </a:solidFill>
              </a:rPr>
              <a:t>in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range</a:t>
            </a:r>
            <a:r>
              <a:rPr lang="en-US" altLang="ko-KR" dirty="0">
                <a:solidFill>
                  <a:schemeClr val="tx1"/>
                </a:solidFill>
              </a:rPr>
              <a:t>(1, </a:t>
            </a:r>
            <a:r>
              <a:rPr lang="en-US" altLang="ko-KR" dirty="0" smtClean="0">
                <a:solidFill>
                  <a:schemeClr val="tx1"/>
                </a:solidFill>
              </a:rPr>
              <a:t>n-i+1):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print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rgbClr val="92D050"/>
                </a:solidFill>
              </a:rPr>
              <a:t>‘ ’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>
                <a:solidFill>
                  <a:schemeClr val="tx1"/>
                </a:solidFill>
              </a:rPr>
              <a:t>end = </a:t>
            </a:r>
            <a:r>
              <a:rPr lang="en-US" altLang="ko-KR" dirty="0" smtClean="0">
                <a:solidFill>
                  <a:srgbClr val="92D050"/>
                </a:solidFill>
              </a:rPr>
              <a:t>‘’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92D050"/>
                </a:solidFill>
              </a:rPr>
              <a:t>  for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j </a:t>
            </a:r>
            <a:r>
              <a:rPr lang="en-US" altLang="ko-KR" dirty="0">
                <a:solidFill>
                  <a:srgbClr val="92D050"/>
                </a:solidFill>
              </a:rPr>
              <a:t>in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range</a:t>
            </a:r>
            <a:r>
              <a:rPr lang="en-US" altLang="ko-KR" dirty="0">
                <a:solidFill>
                  <a:schemeClr val="tx1"/>
                </a:solidFill>
              </a:rPr>
              <a:t>(1, 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*2):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print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rgbClr val="92D050"/>
                </a:solidFill>
              </a:rPr>
              <a:t>‘*’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>
                <a:solidFill>
                  <a:schemeClr val="tx1"/>
                </a:solidFill>
              </a:rPr>
              <a:t>end = </a:t>
            </a:r>
            <a:r>
              <a:rPr lang="en-US" altLang="ko-KR" dirty="0">
                <a:solidFill>
                  <a:srgbClr val="92D050"/>
                </a:solidFill>
              </a:rPr>
              <a:t>‘’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print(</a:t>
            </a:r>
            <a:r>
              <a:rPr lang="en-US" altLang="ko-KR" dirty="0">
                <a:solidFill>
                  <a:srgbClr val="92D050"/>
                </a:solidFill>
              </a:rPr>
              <a:t>‘’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09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조건문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– else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if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3234" y="891612"/>
            <a:ext cx="2398393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244832" y="865017"/>
            <a:ext cx="3441968" cy="34163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조건이 참인 경우 들여쓰기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한 문장 실행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조건 뒤에 콜론 붙이고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들여쓰기 중요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조건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비교 연산자 등을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활용하여 제시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362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– else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if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90021" y="2931790"/>
            <a:ext cx="2398393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148064" y="1283752"/>
            <a:ext cx="4031873" cy="21698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0&lt;a&lt;20 </a:t>
            </a:r>
            <a:r>
              <a:rPr lang="ko-KR" altLang="en-US" dirty="0" smtClean="0"/>
              <a:t>이라고 쓰면 에러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논리 연산자를 활용해야 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조건 부분에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아닌 다른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어떠한 수가 들어가면 참으로 인식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590021" y="1005844"/>
            <a:ext cx="2398393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if</a:t>
            </a:r>
            <a:r>
              <a:rPr lang="en-US" altLang="ko-KR" dirty="0" smtClean="0">
                <a:solidFill>
                  <a:schemeClr val="tx1"/>
                </a:solidFill>
              </a:rPr>
              <a:t> a &gt; 0 </a:t>
            </a:r>
            <a:r>
              <a:rPr lang="en-US" altLang="ko-KR" dirty="0" smtClean="0">
                <a:solidFill>
                  <a:srgbClr val="00B050"/>
                </a:solidFill>
              </a:rPr>
              <a:t>and</a:t>
            </a:r>
            <a:r>
              <a:rPr lang="en-US" altLang="ko-KR" dirty="0" smtClean="0">
                <a:solidFill>
                  <a:schemeClr val="tx1"/>
                </a:solidFill>
              </a:rPr>
              <a:t> a &lt; 20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#0&lt;a&lt;20</a:t>
            </a:r>
          </a:p>
        </p:txBody>
      </p:sp>
    </p:spTree>
    <p:extLst>
      <p:ext uri="{BB962C8B-B14F-4D97-AF65-F5344CB8AC3E}">
        <p14:creationId xmlns:p14="http://schemas.microsoft.com/office/powerpoint/2010/main" val="392795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– else 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if - else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if </a:t>
            </a:r>
            <a:r>
              <a:rPr lang="ko-KR" altLang="en-US" dirty="0" smtClean="0">
                <a:solidFill>
                  <a:schemeClr val="tx1"/>
                </a:solidFill>
              </a:rPr>
              <a:t>조건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실행할 </a:t>
            </a:r>
            <a:r>
              <a:rPr lang="ko-KR" altLang="en-US" dirty="0" smtClean="0">
                <a:solidFill>
                  <a:schemeClr val="tx1"/>
                </a:solidFill>
              </a:rPr>
              <a:t>문장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rgbClr val="92D050"/>
                </a:solidFill>
              </a:rPr>
              <a:t>else</a:t>
            </a:r>
            <a:r>
              <a:rPr lang="en-US" altLang="ko-KR" dirty="0" smtClean="0">
                <a:solidFill>
                  <a:schemeClr val="tx1"/>
                </a:solidFill>
              </a:rPr>
              <a:t>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225808" y="1213577"/>
            <a:ext cx="3510898" cy="21698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조건이 참일 경우 </a:t>
            </a:r>
            <a:r>
              <a:rPr lang="en-US" altLang="ko-KR" dirty="0" smtClean="0"/>
              <a:t>if</a:t>
            </a:r>
            <a:r>
              <a:rPr lang="ko-KR" altLang="en-US" dirty="0"/>
              <a:t> </a:t>
            </a:r>
            <a:r>
              <a:rPr lang="ko-KR" altLang="en-US" dirty="0" smtClean="0"/>
              <a:t>문에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들여쓰기 한 문장 실행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조건이 거짓일 경우 </a:t>
            </a:r>
            <a:r>
              <a:rPr lang="en-US" altLang="ko-KR" dirty="0" smtClean="0"/>
              <a:t>else </a:t>
            </a:r>
            <a:r>
              <a:rPr lang="ko-KR" altLang="en-US" dirty="0" smtClean="0"/>
              <a:t>문에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들여쓰기 한 문장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86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– else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중첩 </a:t>
            </a:r>
            <a:r>
              <a:rPr lang="ko-KR" altLang="en-US" sz="24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3175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rgbClr val="92D050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 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</a:t>
            </a:r>
            <a:r>
              <a:rPr lang="en-US" altLang="ko-KR" dirty="0" smtClean="0">
                <a:solidFill>
                  <a:schemeClr val="tx1"/>
                </a:solidFill>
              </a:rPr>
              <a:t>2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92D050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 else</a:t>
            </a:r>
            <a:r>
              <a:rPr lang="en-US" altLang="ko-KR" dirty="0" smtClean="0">
                <a:solidFill>
                  <a:schemeClr val="tx1"/>
                </a:solidFill>
              </a:rPr>
              <a:t>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rgbClr val="92D050"/>
                </a:solidFill>
              </a:rPr>
              <a:t>else</a:t>
            </a:r>
            <a:r>
              <a:rPr lang="en-US" altLang="ko-KR" dirty="0" smtClean="0">
                <a:solidFill>
                  <a:schemeClr val="tx1"/>
                </a:solidFill>
              </a:rPr>
              <a:t> :</a:t>
            </a:r>
          </a:p>
          <a:p>
            <a:r>
              <a:rPr lang="en-US" altLang="ko-KR" dirty="0">
                <a:solidFill>
                  <a:srgbClr val="92D050"/>
                </a:solidFill>
              </a:rPr>
              <a:t>  </a:t>
            </a:r>
            <a:r>
              <a:rPr lang="en-US" altLang="ko-KR" dirty="0" smtClean="0">
                <a:solidFill>
                  <a:srgbClr val="92D050"/>
                </a:solidFill>
              </a:rPr>
              <a:t>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</a:t>
            </a: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92D050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 else</a:t>
            </a:r>
            <a:r>
              <a:rPr lang="en-US" altLang="ko-KR" dirty="0" smtClean="0">
                <a:solidFill>
                  <a:schemeClr val="tx1"/>
                </a:solidFill>
              </a:rPr>
              <a:t>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EFC25BF-3E44-4C74-81E4-8536F5F3F928}"/>
              </a:ext>
            </a:extLst>
          </p:cNvPr>
          <p:cNvSpPr/>
          <p:nvPr/>
        </p:nvSpPr>
        <p:spPr>
          <a:xfrm>
            <a:off x="4210772" y="1733714"/>
            <a:ext cx="78431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1 O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2 O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EFC25BF-3E44-4C74-81E4-8536F5F3F928}"/>
              </a:ext>
            </a:extLst>
          </p:cNvPr>
          <p:cNvSpPr/>
          <p:nvPr/>
        </p:nvSpPr>
        <p:spPr>
          <a:xfrm>
            <a:off x="4210772" y="2325094"/>
            <a:ext cx="78431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1 O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2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X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EFC25BF-3E44-4C74-81E4-8536F5F3F928}"/>
              </a:ext>
            </a:extLst>
          </p:cNvPr>
          <p:cNvSpPr/>
          <p:nvPr/>
        </p:nvSpPr>
        <p:spPr>
          <a:xfrm>
            <a:off x="4210772" y="3132498"/>
            <a:ext cx="78431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1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X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3 </a:t>
            </a:r>
            <a:r>
              <a:rPr lang="en-US" altLang="ko-KR" sz="1100" b="1" dirty="0">
                <a:solidFill>
                  <a:schemeClr val="tx1"/>
                </a:solidFill>
              </a:rPr>
              <a:t>O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EFC25BF-3E44-4C74-81E4-8536F5F3F928}"/>
              </a:ext>
            </a:extLst>
          </p:cNvPr>
          <p:cNvSpPr/>
          <p:nvPr/>
        </p:nvSpPr>
        <p:spPr>
          <a:xfrm>
            <a:off x="4213047" y="3723878"/>
            <a:ext cx="78431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1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X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3 </a:t>
            </a:r>
            <a:r>
              <a:rPr lang="en-US" altLang="ko-KR" sz="1100" b="1" dirty="0">
                <a:solidFill>
                  <a:schemeClr val="tx1"/>
                </a:solidFill>
              </a:rPr>
              <a:t>X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3BD58D4-C8E3-406A-B0ED-312198D35730}"/>
              </a:ext>
            </a:extLst>
          </p:cNvPr>
          <p:cNvSpPr txBox="1"/>
          <p:nvPr/>
        </p:nvSpPr>
        <p:spPr>
          <a:xfrm>
            <a:off x="5444263" y="1034970"/>
            <a:ext cx="3680498" cy="13388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</a:t>
            </a:r>
            <a:r>
              <a:rPr lang="en-US" altLang="ko-KR" dirty="0" smtClean="0"/>
              <a:t>f</a:t>
            </a:r>
            <a:r>
              <a:rPr lang="ko-KR" altLang="en-US" dirty="0"/>
              <a:t>문 안에 여러 개의 </a:t>
            </a:r>
            <a:r>
              <a:rPr lang="en-US" altLang="ko-KR" dirty="0"/>
              <a:t>if</a:t>
            </a:r>
            <a:r>
              <a:rPr lang="ko-KR" altLang="en-US" dirty="0"/>
              <a:t>문을     넣어서 다양한 조건을          만족시킬 때 문장을 </a:t>
            </a:r>
            <a:r>
              <a:rPr lang="ko-KR" altLang="en-US" dirty="0" smtClean="0"/>
              <a:t>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725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– else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if – </a:t>
            </a:r>
            <a:r>
              <a:rPr lang="en-US" altLang="ko-KR" sz="24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elif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- else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3175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rgbClr val="92D050"/>
                </a:solidFill>
              </a:rPr>
              <a:t>elif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rgbClr val="92D050"/>
                </a:solidFill>
              </a:rPr>
              <a:t>elif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rgbClr val="92D050"/>
                </a:solidFill>
              </a:rPr>
              <a:t>else</a:t>
            </a:r>
            <a:r>
              <a:rPr lang="en-US" altLang="ko-KR" dirty="0" smtClean="0">
                <a:solidFill>
                  <a:schemeClr val="tx1"/>
                </a:solidFill>
              </a:rPr>
              <a:t> :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1A2ADA1-C44C-4F97-981F-CEFA13A23699}"/>
              </a:ext>
            </a:extLst>
          </p:cNvPr>
          <p:cNvSpPr txBox="1"/>
          <p:nvPr/>
        </p:nvSpPr>
        <p:spPr>
          <a:xfrm>
            <a:off x="5220072" y="1114173"/>
            <a:ext cx="3680498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조건이 참일 경우 </a:t>
            </a:r>
            <a:r>
              <a:rPr lang="en-US" altLang="ko-KR" dirty="0"/>
              <a:t>if</a:t>
            </a:r>
            <a:r>
              <a:rPr lang="ko-KR" altLang="en-US" dirty="0"/>
              <a:t> 문 중괄호 안에 문장을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조건이 거짓일 경우 </a:t>
            </a:r>
            <a:r>
              <a:rPr lang="en-US" altLang="ko-KR" dirty="0"/>
              <a:t>else if</a:t>
            </a:r>
            <a:r>
              <a:rPr lang="ko-KR" altLang="en-US" dirty="0"/>
              <a:t> 문 중괄호 안에 문장을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조건이 </a:t>
            </a:r>
            <a:r>
              <a:rPr lang="ko-KR" altLang="en-US" dirty="0"/>
              <a:t>거짓일 경우 </a:t>
            </a:r>
            <a:r>
              <a:rPr lang="en-US" altLang="ko-KR" dirty="0"/>
              <a:t>else</a:t>
            </a:r>
            <a:r>
              <a:rPr lang="ko-KR" altLang="en-US" dirty="0"/>
              <a:t> 문   중괄호 안에 문장을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87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– else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if – </a:t>
            </a:r>
            <a:r>
              <a:rPr lang="en-US" altLang="ko-KR" sz="24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elif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- else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3175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rgbClr val="92D050"/>
                </a:solidFill>
              </a:rPr>
              <a:t>elif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rgbClr val="92D050"/>
                </a:solidFill>
              </a:rPr>
              <a:t>elif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조건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rgbClr val="92D050"/>
                </a:solidFill>
              </a:rPr>
              <a:t>else</a:t>
            </a:r>
            <a:r>
              <a:rPr lang="en-US" altLang="ko-KR" dirty="0" smtClean="0">
                <a:solidFill>
                  <a:schemeClr val="tx1"/>
                </a:solidFill>
              </a:rPr>
              <a:t> :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</a:rPr>
              <a:t>실행할 문장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1A2ADA1-C44C-4F97-981F-CEFA13A23699}"/>
              </a:ext>
            </a:extLst>
          </p:cNvPr>
          <p:cNvSpPr txBox="1"/>
          <p:nvPr/>
        </p:nvSpPr>
        <p:spPr>
          <a:xfrm>
            <a:off x="5220072" y="1114173"/>
            <a:ext cx="3680498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elif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else</a:t>
            </a:r>
            <a:r>
              <a:rPr lang="ko-KR" altLang="en-US" dirty="0" smtClean="0"/>
              <a:t>는 단독으로는 사용 불가능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else</a:t>
            </a:r>
            <a:r>
              <a:rPr lang="ko-KR" altLang="en-US" dirty="0" smtClean="0"/>
              <a:t>는 중복불가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한개만</a:t>
            </a:r>
            <a:r>
              <a:rPr lang="ko-KR" altLang="en-US" dirty="0" smtClean="0"/>
              <a:t> 사용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12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Props1.xml><?xml version="1.0" encoding="utf-8"?>
<ds:datastoreItem xmlns:ds="http://schemas.openxmlformats.org/officeDocument/2006/customXml" ds:itemID="{F9366F4D-F55F-4AC5-B594-D4559C75393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25190</TotalTime>
  <Words>797</Words>
  <Application>Microsoft Office PowerPoint</Application>
  <PresentationFormat>화면 슬라이드 쇼(16:9)</PresentationFormat>
  <Paragraphs>303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a고딕11</vt:lpstr>
      <vt:lpstr>a고딕13</vt:lpstr>
      <vt:lpstr>a고딕18</vt:lpstr>
      <vt:lpstr>a고딕15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onsae</cp:lastModifiedBy>
  <cp:revision>414</cp:revision>
  <dcterms:created xsi:type="dcterms:W3CDTF">2017-06-01T00:33:53Z</dcterms:created>
  <dcterms:modified xsi:type="dcterms:W3CDTF">2019-04-11T13:42:04Z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